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62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5"/>
    <p:restoredTop sz="94617"/>
  </p:normalViewPr>
  <p:slideViewPr>
    <p:cSldViewPr snapToGrid="0" snapToObjects="1">
      <p:cViewPr varScale="1">
        <p:scale>
          <a:sx n="148" d="100"/>
          <a:sy n="148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9207E-D19A-AF42-BC47-C5ADCD730678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D67A3-E423-6E47-9CAA-617718DA74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257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MIT </a:t>
            </a:r>
            <a:r>
              <a:rPr kumimoji="1" lang="ko-KR" altLang="en-US" dirty="0"/>
              <a:t>기계공학과 교수 </a:t>
            </a:r>
            <a:r>
              <a:rPr kumimoji="1" lang="ko-KR" altLang="en-US" dirty="0" err="1"/>
              <a:t>세스</a:t>
            </a:r>
            <a:r>
              <a:rPr kumimoji="1" lang="ko-KR" altLang="en-US" dirty="0"/>
              <a:t> 로이드는</a:t>
            </a:r>
            <a:r>
              <a:rPr kumimoji="1" lang="en-US" altLang="ko-KR" dirty="0"/>
              <a:t>”Computation capacity of the universe” f</a:t>
            </a:r>
            <a:r>
              <a:rPr kumimoji="1" lang="ko-KR" altLang="en-US" dirty="0"/>
              <a:t> 영화 매트릭스 철학적 의미 </a:t>
            </a:r>
            <a:r>
              <a:rPr kumimoji="1" lang="en-US" altLang="ko-KR" dirty="0"/>
              <a:t>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=9aMOdoPxVsc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D67A3-E423-6E47-9CAA-617718DA748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01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05D69-16BA-3342-8A37-F0B88641A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772663-5298-C44B-A379-3F5EE27B3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FD131-3932-4942-8012-0B333CCA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7308E-7378-D145-AFA5-0F037E88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7ED37-48E9-4446-9F21-4ABC8FCE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28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611A2-3C7B-4845-AD04-CD52ABEA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BD3CB2-F6B8-4D40-9BCE-CA974CF59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6035-7D4A-DB4E-8332-C53DAA92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DF088-1AA4-B147-B624-1DE323B4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F757F-E6D0-B447-A046-E09AB44A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6372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B1CC29-E9E3-7D47-9CE9-C0F852EFF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EBD59A-0168-8E43-8A35-36EAD554D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BCFB0-2F4D-6049-A9D5-ABC32B1F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26D54-5507-8045-AE0C-9324BE14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3ECF9D-7F13-664B-93BC-07503576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631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90B7E-15BA-F14A-A13D-EF645E59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DFB0B-55A7-3C4A-9333-B8A97CF5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66600-1510-E14F-8648-E40D7476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123C5-7E63-C246-9AA3-57BD502D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45314-3133-E94B-B2B3-ED25589D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45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A0403-2A16-DA4C-979E-A965A9A9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968C84-8075-874F-B4E9-5D62711D7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5E754-23B7-3F40-9708-A66A8FCD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29C73-9FC9-9145-A604-001CCF03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B73F0-3A00-E54D-8C11-A1F19745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276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080D6-54DA-424A-AE73-19B8BD32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7A709-8B06-C44D-BB1E-BF32C8C91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49F04-52E7-404B-A9E3-2043F028B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92032-B2CB-9143-92CB-A6643076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F06BF8-6BF8-AF46-8F14-85BAD8EB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1925E-FB5C-144C-A930-D5D4B661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250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204CD-1903-5848-ABC7-1E7EEC44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245A2-C4E1-6048-AB79-13E16C014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45EEA4-1099-7A47-9936-CFEDCF7ED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B39D6F-BFB1-2442-BEC6-E6EC0D0F1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17C34A-46E7-254E-806D-56C319EF4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9B13DC-C459-854E-B272-456CAD32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88B787-7DD4-3B47-BC29-F87BF0A9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9F5250-E603-EC4C-A469-BF51B0F6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25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49032-671B-B846-A196-1DC27CEE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22C643-86C8-C44E-8124-009B828C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CDD62D-9A44-DA40-9E42-09F59931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46BFA1-7491-F74C-B01E-BCE46D31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456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9ADE59-C9EB-EE46-ACF4-19D7742F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652EB9-04F0-714E-B107-3C454C9E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09204-7B77-C845-AD0B-B2F3FB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6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7AFDE-A240-FF4F-AAF2-B1CDA0F7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BB9E6-0358-6F4F-BD1E-D26ED735F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3E5A7-DDE9-5540-9C80-E6972DF58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FF57F8-1EC3-0045-AC55-7D1DA482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39AA8-2A00-2E4B-BB53-8A08C930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B87800-C487-7744-BE46-86794C55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80213-8585-D24B-BCBC-C4BE6EBF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90BE97-D53A-9D43-917E-F648D3BC2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42BD82-DE29-4F4C-8B06-F7565687C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1ADFF0-40DC-D145-B7B7-E792191B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813DCD-AE57-D647-A4DF-0373D46A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855666-C6BE-5044-A65B-92667E2D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195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DE625F-2272-5F40-88F8-C81DD836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623197-5070-0C43-BBBD-9002B44B6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E0179-FA93-EE48-B459-BCDAB74B6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E0174-61C3-C248-A20A-65EE87AB2A77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16957-447A-A346-81FE-A9EB9E4B8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A162F-36B5-EE4C-9909-EBBB2EA40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363B8-C23F-154B-9F25-E8207BED08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248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it-tower.com/blog/developer-manifest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jPoxtWha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8B%A4%EB%B9%84%ED%8A%B8_%ED%9E%90%EB%B2%A0%EB%A5%B4%ED%8A%B8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ko.wikipedia.org/wiki/%EC%A1%B0%EC%A7%80_%EB%B6%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D%8C%80_%EB%B2%84%EB%84%88%EC%8A%A4%EB%A6%AC" TargetMode="External"/><Relationship Id="rId5" Type="http://schemas.openxmlformats.org/officeDocument/2006/relationships/hyperlink" Target="https://ko.wikipedia.org/wiki/%EB%8D%B0%EB%8B%88%EC%8A%A4_%EB%A6%AC%EC%B9%98" TargetMode="External"/><Relationship Id="rId4" Type="http://schemas.openxmlformats.org/officeDocument/2006/relationships/hyperlink" Target="https://ko.wikipedia.org/wiki/%EC%BF%A0%EB%A5%B4%ED%8A%B8_%EA%B4%B4%EB%8D%B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Matrix movie still">
            <a:extLst>
              <a:ext uri="{FF2B5EF4-FFF2-40B4-BE49-F238E27FC236}">
                <a16:creationId xmlns:a16="http://schemas.microsoft.com/office/drawing/2014/main" id="{11195FD2-C4F7-D346-A249-51F6196729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65867" y="718313"/>
            <a:ext cx="8218085" cy="78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z="2800" dirty="0"/>
              <a:t>컴퓨터 과학의 역사와 철학 그리고 </a:t>
            </a:r>
            <a:r>
              <a:rPr lang="ko-KR" altLang="en-US" sz="2800" dirty="0" err="1"/>
              <a:t>핵심원리들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컴퓨터와 프로그래밍이 어떤 역사와 철학을 담고 있는지 생각하기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컴퓨터 과학의 전체 그림을 그려보기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dirty="0"/>
              <a:t>WEB1 – HTML </a:t>
            </a:r>
            <a:r>
              <a:rPr lang="ko-KR" altLang="en-US" dirty="0"/>
              <a:t>복습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dirty="0"/>
              <a:t>Git</a:t>
            </a:r>
            <a:r>
              <a:rPr lang="ko-KR" altLang="en-US" dirty="0"/>
              <a:t>의 탄생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 가입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표현하고 싶은 것 이야기 </a:t>
            </a:r>
            <a:r>
              <a:rPr lang="en-US" altLang="ko-KR" dirty="0"/>
              <a:t>-</a:t>
            </a:r>
            <a:r>
              <a:rPr lang="ko-KR" altLang="en-US" dirty="0"/>
              <a:t> 웹사이트 기획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회고</a:t>
            </a:r>
            <a:r>
              <a:rPr lang="en-US" altLang="ko-KR" dirty="0"/>
              <a:t>(like – learn – lack – do)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27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255776" y="957072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우리들의 약속 </a:t>
            </a:r>
            <a:r>
              <a:rPr kumimoji="1" lang="en-US" altLang="ko-KR" dirty="0"/>
              <a:t>(</a:t>
            </a:r>
            <a:r>
              <a:rPr kumimoji="1" lang="ko-KR" altLang="en-US" dirty="0"/>
              <a:t>프로토콜</a:t>
            </a:r>
            <a:r>
              <a:rPr kumimoji="1"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C2ECB3-FD9B-C34D-A9F5-29A1815E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26" y="1910588"/>
            <a:ext cx="4381500" cy="39878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34D1C7-198A-8E4C-86BA-60086244CFEF}"/>
              </a:ext>
            </a:extLst>
          </p:cNvPr>
          <p:cNvSpPr/>
          <p:nvPr/>
        </p:nvSpPr>
        <p:spPr>
          <a:xfrm>
            <a:off x="1359424" y="1541256"/>
            <a:ext cx="413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</a:t>
            </a:r>
            <a:r>
              <a:rPr lang="ko-KR" altLang="en-US" dirty="0"/>
              <a:t>://</a:t>
            </a:r>
            <a:r>
              <a:rPr lang="ko-KR" altLang="en-US" dirty="0" err="1"/>
              <a:t>www.rfc-base.org</a:t>
            </a:r>
            <a:r>
              <a:rPr lang="ko-KR" altLang="en-US" dirty="0"/>
              <a:t>/rfc-2616.html</a:t>
            </a:r>
          </a:p>
        </p:txBody>
      </p:sp>
    </p:spTree>
    <p:extLst>
      <p:ext uri="{BB962C8B-B14F-4D97-AF65-F5344CB8AC3E}">
        <p14:creationId xmlns:p14="http://schemas.microsoft.com/office/powerpoint/2010/main" val="136419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A1A57F-B7B5-E647-8F7C-2250791BAA82}"/>
              </a:ext>
            </a:extLst>
          </p:cNvPr>
          <p:cNvSpPr txBox="1"/>
          <p:nvPr/>
        </p:nvSpPr>
        <p:spPr>
          <a:xfrm>
            <a:off x="1536192" y="84124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프로그래머 선언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6EEC5-63F8-2B48-BC53-2359ED204FDE}"/>
              </a:ext>
            </a:extLst>
          </p:cNvPr>
          <p:cNvSpPr/>
          <p:nvPr/>
        </p:nvSpPr>
        <p:spPr>
          <a:xfrm>
            <a:off x="1536192" y="1552637"/>
            <a:ext cx="580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hlinkClick r:id="rId2"/>
              </a:rPr>
              <a:t>https</a:t>
            </a:r>
            <a:r>
              <a:rPr lang="ko-KR" altLang="en-US" dirty="0">
                <a:hlinkClick r:id="rId2"/>
              </a:rPr>
              <a:t>://</a:t>
            </a:r>
            <a:r>
              <a:rPr lang="ko-KR" altLang="en-US" dirty="0" err="1">
                <a:hlinkClick r:id="rId2"/>
              </a:rPr>
              <a:t>www.git-tower.com</a:t>
            </a:r>
            <a:r>
              <a:rPr lang="ko-KR" altLang="en-US" dirty="0">
                <a:hlinkClick r:id="rId2"/>
              </a:rPr>
              <a:t>/</a:t>
            </a:r>
            <a:r>
              <a:rPr lang="ko-KR" altLang="en-US" dirty="0" err="1">
                <a:hlinkClick r:id="rId2"/>
              </a:rPr>
              <a:t>blog</a:t>
            </a:r>
            <a:r>
              <a:rPr lang="ko-KR" altLang="en-US" dirty="0">
                <a:hlinkClick r:id="rId2"/>
              </a:rPr>
              <a:t>/</a:t>
            </a:r>
            <a:r>
              <a:rPr lang="ko-KR" altLang="en-US" dirty="0" err="1">
                <a:hlinkClick r:id="rId2"/>
              </a:rPr>
              <a:t>developer-manifesto</a:t>
            </a:r>
            <a:r>
              <a:rPr lang="ko-KR" altLang="en-US" dirty="0">
                <a:hlinkClick r:id="rId2"/>
              </a:rPr>
              <a:t>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50E12F-C4B3-EF45-9B16-F50B8DAD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460" y="966216"/>
            <a:ext cx="3327400" cy="487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4460DA-855B-A94C-B198-CFCB825EF99B}"/>
              </a:ext>
            </a:extLst>
          </p:cNvPr>
          <p:cNvSpPr txBox="1"/>
          <p:nvPr/>
        </p:nvSpPr>
        <p:spPr>
          <a:xfrm>
            <a:off x="1794294" y="2441275"/>
            <a:ext cx="2707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코딩은 예술이다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다른것으로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배운다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도우면서 배운다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연습할 시간을 두어라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완벽하지 마라</a:t>
            </a:r>
            <a:r>
              <a:rPr kumimoji="1" lang="en-US" altLang="ko-KR" dirty="0"/>
              <a:t>….</a:t>
            </a:r>
          </a:p>
          <a:p>
            <a:r>
              <a:rPr kumimoji="1" lang="ko-KR" altLang="en-US" dirty="0" err="1"/>
              <a:t>간단함에</a:t>
            </a:r>
            <a:r>
              <a:rPr kumimoji="1" lang="ko-KR" altLang="en-US" dirty="0"/>
              <a:t> 주목하라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6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A1A57F-B7B5-E647-8F7C-2250791BAA82}"/>
              </a:ext>
            </a:extLst>
          </p:cNvPr>
          <p:cNvSpPr txBox="1"/>
          <p:nvPr/>
        </p:nvSpPr>
        <p:spPr>
          <a:xfrm>
            <a:off x="1536192" y="8412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오픈소스의 얼굴들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7A6FC9-B89E-BD4D-BC1E-1918F5DCDE49}"/>
              </a:ext>
            </a:extLst>
          </p:cNvPr>
          <p:cNvSpPr/>
          <p:nvPr/>
        </p:nvSpPr>
        <p:spPr>
          <a:xfrm>
            <a:off x="1536192" y="1543550"/>
            <a:ext cx="3389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</a:t>
            </a:r>
            <a:r>
              <a:rPr lang="ko-KR" altLang="en-US" dirty="0"/>
              <a:t>://</a:t>
            </a:r>
            <a:r>
              <a:rPr lang="ko-KR" altLang="en-US" dirty="0" err="1"/>
              <a:t>facesofopensource.com</a:t>
            </a:r>
            <a:r>
              <a:rPr lang="ko-KR" altLang="en-US" dirty="0"/>
              <a:t>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65353-DCB7-7845-8D6F-51FEE7D31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62" y="2036064"/>
            <a:ext cx="5956387" cy="41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7A93-D0E4-CA4C-9ABF-6B6A7354E50E}"/>
              </a:ext>
            </a:extLst>
          </p:cNvPr>
          <p:cNvSpPr txBox="1"/>
          <p:nvPr/>
        </p:nvSpPr>
        <p:spPr>
          <a:xfrm>
            <a:off x="429270" y="763925"/>
            <a:ext cx="63209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우리는 현실은 영화 </a:t>
            </a:r>
            <a:r>
              <a:rPr kumimoji="1" lang="ko-KR" altLang="en-US" dirty="0" err="1"/>
              <a:t>메트릭스처럼</a:t>
            </a:r>
            <a:r>
              <a:rPr kumimoji="1" lang="ko-KR" altLang="en-US" dirty="0"/>
              <a:t> 가상 </a:t>
            </a:r>
            <a:r>
              <a:rPr kumimoji="1" lang="ko-KR" altLang="en-US" dirty="0" err="1"/>
              <a:t>현실일지도</a:t>
            </a:r>
            <a:r>
              <a:rPr kumimoji="1" lang="ko-KR" altLang="en-US" dirty="0"/>
              <a:t> 모른다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 err="1">
                <a:solidFill>
                  <a:srgbClr val="C00000"/>
                </a:solidFill>
              </a:rPr>
              <a:t>빨간약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파란약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https://www.youtube.com/watch?v=RLjPoxtWhao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실제 보는 것을 생각해보기</a:t>
            </a:r>
            <a:r>
              <a:rPr kumimoji="1" lang="en-US" altLang="ko-KR" dirty="0"/>
              <a:t>…</a:t>
            </a:r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204C9F-BB02-7C4B-839A-21543A05B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976" y="477980"/>
            <a:ext cx="2635345" cy="41424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7DC49F-A294-654F-8ADF-32B02FBA5577}"/>
              </a:ext>
            </a:extLst>
          </p:cNvPr>
          <p:cNvSpPr/>
          <p:nvPr/>
        </p:nvSpPr>
        <p:spPr>
          <a:xfrm>
            <a:off x="6370320" y="58368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Programming The Universe: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Quantum Computer Scientist Takes on the Cosmos</a:t>
            </a:r>
            <a:endParaRPr lang="en-US" altLang="ko-KR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33B16-7CAB-694A-8E94-D70768FFE8B9}"/>
              </a:ext>
            </a:extLst>
          </p:cNvPr>
          <p:cNvSpPr txBox="1"/>
          <p:nvPr/>
        </p:nvSpPr>
        <p:spPr>
          <a:xfrm>
            <a:off x="109602" y="5222051"/>
            <a:ext cx="850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원자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양자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비트</a:t>
            </a:r>
            <a:r>
              <a:rPr kumimoji="1" lang="en-US" altLang="ko-KR" b="1" dirty="0"/>
              <a:t>10^21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모든컴퓨터</a:t>
            </a:r>
            <a:r>
              <a:rPr kumimoji="1" lang="ko-KR" altLang="en-US" b="1" dirty="0"/>
              <a:t> 비트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10^90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우주의 모든 원자 개수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3A342-84F8-B04E-91C9-2EE3198E1295}"/>
              </a:ext>
            </a:extLst>
          </p:cNvPr>
          <p:cNvSpPr txBox="1"/>
          <p:nvPr/>
        </p:nvSpPr>
        <p:spPr>
          <a:xfrm>
            <a:off x="1111856" y="4189191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있다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없다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비트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= </a:t>
            </a:r>
            <a:r>
              <a:rPr kumimoji="1" lang="ko-KR" altLang="en-US" dirty="0"/>
              <a:t>정보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B6362E-4A1A-FD49-B9BB-09DB8C32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876" y="477980"/>
            <a:ext cx="2709016" cy="41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6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7A93-D0E4-CA4C-9ABF-6B6A7354E50E}"/>
              </a:ext>
            </a:extLst>
          </p:cNvPr>
          <p:cNvSpPr txBox="1"/>
          <p:nvPr/>
        </p:nvSpPr>
        <p:spPr>
          <a:xfrm>
            <a:off x="339210" y="621563"/>
            <a:ext cx="10411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브라마타굽타</a:t>
            </a:r>
            <a:r>
              <a:rPr lang="en-US" altLang="ko-KR" dirty="0"/>
              <a:t>(0</a:t>
            </a:r>
            <a:r>
              <a:rPr lang="ko-KR" altLang="en-US" dirty="0"/>
              <a:t>의 발견</a:t>
            </a:r>
            <a:r>
              <a:rPr lang="en-US" altLang="ko-KR" dirty="0"/>
              <a:t>)</a:t>
            </a:r>
            <a:r>
              <a:rPr kumimoji="1" lang="en-US" altLang="ko-KR" dirty="0">
                <a:solidFill>
                  <a:srgbClr val="00B0F0"/>
                </a:solidFill>
              </a:rPr>
              <a:t> 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  <a:hlinkClick r:id="rId2"/>
              </a:rPr>
              <a:t>조지불</a:t>
            </a:r>
            <a:r>
              <a:rPr kumimoji="1" lang="en-US" altLang="ko-KR" dirty="0">
                <a:solidFill>
                  <a:srgbClr val="00B0F0"/>
                </a:solidFill>
                <a:hlinkClick r:id="rId2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hlinkClick r:id="rId2"/>
              </a:rPr>
              <a:t>불 대수</a:t>
            </a:r>
            <a:r>
              <a:rPr kumimoji="1" lang="en-US" altLang="ko-KR" dirty="0">
                <a:solidFill>
                  <a:srgbClr val="00B0F0"/>
                </a:solidFill>
                <a:hlinkClick r:id="rId2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hlinkClick r:id="rId2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  <a:hlinkClick r:id="rId3"/>
              </a:rPr>
              <a:t>다비드힐베르트</a:t>
            </a:r>
            <a:r>
              <a:rPr kumimoji="1" lang="en-US" altLang="ko-KR" dirty="0">
                <a:solidFill>
                  <a:srgbClr val="00B0F0"/>
                </a:solidFill>
                <a:hlinkClick r:id="rId3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hlinkClick r:id="rId3"/>
              </a:rPr>
              <a:t>임의 수학적 명제의 기계적 알고리즘</a:t>
            </a:r>
            <a:r>
              <a:rPr kumimoji="1" lang="en-US" altLang="ko-KR" dirty="0">
                <a:solidFill>
                  <a:srgbClr val="00B0F0"/>
                </a:solidFill>
                <a:hlinkClick r:id="rId3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u="sng" dirty="0">
                <a:hlinkClick r:id="rId4" tooltip="쿠르트 괴델"/>
              </a:rPr>
              <a:t>쿠르트 괴델</a:t>
            </a:r>
            <a:r>
              <a:rPr lang="en-US" altLang="ko-KR" u="sng" dirty="0"/>
              <a:t>(</a:t>
            </a:r>
            <a:r>
              <a:rPr lang="ko-KR" altLang="en-US" u="sng" dirty="0"/>
              <a:t>불완전성의 원리</a:t>
            </a:r>
            <a:r>
              <a:rPr lang="en-US" altLang="ko-KR" u="sng" dirty="0"/>
              <a:t>)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-</a:t>
            </a:r>
            <a:r>
              <a:rPr kumimoji="1" lang="ko-KR" altLang="en-US" dirty="0">
                <a:solidFill>
                  <a:srgbClr val="00B0F0"/>
                </a:solidFill>
              </a:rPr>
              <a:t>  </a:t>
            </a:r>
            <a:r>
              <a:rPr kumimoji="1" lang="ko-KR" altLang="en-US" dirty="0">
                <a:solidFill>
                  <a:srgbClr val="FF0000"/>
                </a:solidFill>
              </a:rPr>
              <a:t>앨런 튜닝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 err="1">
                <a:solidFill>
                  <a:srgbClr val="FF0000"/>
                </a:solidFill>
              </a:rPr>
              <a:t>튜닝머신</a:t>
            </a:r>
            <a:r>
              <a:rPr kumimoji="1" lang="ko-KR" altLang="en-US" dirty="0">
                <a:solidFill>
                  <a:srgbClr val="FF0000"/>
                </a:solidFill>
              </a:rPr>
              <a:t> 인공지능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클러드새넌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폰노이만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r>
              <a:rPr kumimoji="1" lang="ko-KR" altLang="en-US" dirty="0" err="1">
                <a:solidFill>
                  <a:srgbClr val="00B0F0"/>
                </a:solidFill>
                <a:hlinkClick r:id="rId5"/>
              </a:rPr>
              <a:t>데이치</a:t>
            </a:r>
            <a:r>
              <a:rPr kumimoji="1" lang="ko-KR" altLang="en-US" dirty="0">
                <a:solidFill>
                  <a:srgbClr val="00B0F0"/>
                </a:solidFill>
                <a:hlinkClick r:id="rId5"/>
              </a:rPr>
              <a:t> 리치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  <a:hlinkClick r:id="rId6"/>
              </a:rPr>
              <a:t>팀버너스리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 </a:t>
            </a:r>
            <a:r>
              <a:rPr kumimoji="1" lang="ko-KR" altLang="en-US" dirty="0" err="1">
                <a:solidFill>
                  <a:srgbClr val="00B0F0"/>
                </a:solidFill>
              </a:rPr>
              <a:t>리처트스톨만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빌게이트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-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리눅스토발츠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–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래리페이지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13A83A-C917-2D47-9F99-66228A309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636" y="1887392"/>
            <a:ext cx="2936844" cy="39951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90AD2-F870-6748-8D4C-0CD5D4D6D90B}"/>
              </a:ext>
            </a:extLst>
          </p:cNvPr>
          <p:cNvSpPr txBox="1"/>
          <p:nvPr/>
        </p:nvSpPr>
        <p:spPr>
          <a:xfrm>
            <a:off x="5238420" y="188739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기계적인 것을 정의해보세요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694EA-EE09-584D-B43B-F1CC4F2457A2}"/>
              </a:ext>
            </a:extLst>
          </p:cNvPr>
          <p:cNvSpPr txBox="1"/>
          <p:nvPr/>
        </p:nvSpPr>
        <p:spPr>
          <a:xfrm>
            <a:off x="5238420" y="3700309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컴퓨터는 다른 기계와 차이를 생각해 보세요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96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AD495-7216-EC4C-A44A-58CAD087C7E6}"/>
              </a:ext>
            </a:extLst>
          </p:cNvPr>
          <p:cNvSpPr txBox="1"/>
          <p:nvPr/>
        </p:nvSpPr>
        <p:spPr>
          <a:xfrm>
            <a:off x="780288" y="51816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현대의 컴퓨터의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A0BB9-D0F2-6542-B8CD-4C009EF2AA3A}"/>
              </a:ext>
            </a:extLst>
          </p:cNvPr>
          <p:cNvSpPr txBox="1"/>
          <p:nvPr/>
        </p:nvSpPr>
        <p:spPr>
          <a:xfrm>
            <a:off x="4523232" y="2054352"/>
            <a:ext cx="304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CPU – MEMORY – I/O </a:t>
            </a:r>
            <a:r>
              <a:rPr kumimoji="1" lang="ko-KR" altLang="en-US" dirty="0"/>
              <a:t>장치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52809-6634-5945-9706-415D0F3FCD41}"/>
              </a:ext>
            </a:extLst>
          </p:cNvPr>
          <p:cNvSpPr txBox="1"/>
          <p:nvPr/>
        </p:nvSpPr>
        <p:spPr>
          <a:xfrm>
            <a:off x="4314915" y="2885932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소스코드</a:t>
            </a:r>
            <a:r>
              <a:rPr kumimoji="1" lang="en-US" altLang="ko-KR" dirty="0"/>
              <a:t> = </a:t>
            </a:r>
            <a:r>
              <a:rPr kumimoji="1" lang="ko-KR" altLang="en-US" dirty="0" err="1"/>
              <a:t>실행가능한</a:t>
            </a:r>
            <a:r>
              <a:rPr kumimoji="1" lang="ko-KR" altLang="en-US" dirty="0"/>
              <a:t>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245886-E2B4-114E-85B6-891AC98F68EF}"/>
              </a:ext>
            </a:extLst>
          </p:cNvPr>
          <p:cNvSpPr/>
          <p:nvPr/>
        </p:nvSpPr>
        <p:spPr>
          <a:xfrm>
            <a:off x="4431792" y="2712720"/>
            <a:ext cx="3358896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134A19-EC6E-4446-97AE-9936F9BA2D9E}"/>
              </a:ext>
            </a:extLst>
          </p:cNvPr>
          <p:cNvSpPr/>
          <p:nvPr/>
        </p:nvSpPr>
        <p:spPr>
          <a:xfrm>
            <a:off x="829056" y="2706624"/>
            <a:ext cx="3358896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12367-85F2-2E44-8330-78F071350CF8}"/>
              </a:ext>
            </a:extLst>
          </p:cNvPr>
          <p:cNvSpPr txBox="1"/>
          <p:nvPr/>
        </p:nvSpPr>
        <p:spPr>
          <a:xfrm>
            <a:off x="1456773" y="28912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CPU = </a:t>
            </a:r>
            <a:r>
              <a:rPr kumimoji="1" lang="ko-KR" altLang="en-US" dirty="0" err="1"/>
              <a:t>동작규칙표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F41F-91F2-7143-B4FD-F46303536DCE}"/>
              </a:ext>
            </a:extLst>
          </p:cNvPr>
          <p:cNvSpPr/>
          <p:nvPr/>
        </p:nvSpPr>
        <p:spPr>
          <a:xfrm>
            <a:off x="8032874" y="2712720"/>
            <a:ext cx="3789916" cy="753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8E53E-E820-D74F-872F-42B8038BEFC4}"/>
              </a:ext>
            </a:extLst>
          </p:cNvPr>
          <p:cNvSpPr txBox="1"/>
          <p:nvPr/>
        </p:nvSpPr>
        <p:spPr>
          <a:xfrm>
            <a:off x="8095488" y="287552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I/O = </a:t>
            </a:r>
            <a:r>
              <a:rPr kumimoji="1" lang="ko-KR" altLang="en-US" dirty="0"/>
              <a:t>마우스</a:t>
            </a:r>
            <a:r>
              <a:rPr kumimoji="1" lang="en-US" altLang="ko-KR" dirty="0"/>
              <a:t>/</a:t>
            </a:r>
            <a:r>
              <a:rPr kumimoji="1" lang="ko-KR" altLang="en-US" dirty="0"/>
              <a:t>키보드</a:t>
            </a:r>
            <a:r>
              <a:rPr kumimoji="1" lang="en-US" altLang="ko-KR" dirty="0"/>
              <a:t>/</a:t>
            </a:r>
            <a:r>
              <a:rPr kumimoji="1" lang="ko-KR" altLang="en-US" dirty="0"/>
              <a:t> 모니터 등등</a:t>
            </a:r>
          </a:p>
        </p:txBody>
      </p:sp>
    </p:spTree>
    <p:extLst>
      <p:ext uri="{BB962C8B-B14F-4D97-AF65-F5344CB8AC3E}">
        <p14:creationId xmlns:p14="http://schemas.microsoft.com/office/powerpoint/2010/main" val="137908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C206CA-547B-6A48-A416-3A46C9753BAB}"/>
              </a:ext>
            </a:extLst>
          </p:cNvPr>
          <p:cNvSpPr txBox="1"/>
          <p:nvPr/>
        </p:nvSpPr>
        <p:spPr>
          <a:xfrm>
            <a:off x="725424" y="1950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코드의 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2DEF5-E433-614B-BCCE-EC76B73DF087}"/>
              </a:ext>
            </a:extLst>
          </p:cNvPr>
          <p:cNvSpPr txBox="1"/>
          <p:nvPr/>
        </p:nvSpPr>
        <p:spPr>
          <a:xfrm>
            <a:off x="725424" y="733822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 코드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실행가능한코드</a:t>
            </a:r>
            <a:r>
              <a:rPr kumimoji="1" lang="en-US" altLang="ko-KR" dirty="0"/>
              <a:t>(0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AC693-7974-4B41-A119-431C28D1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76" y="4255278"/>
            <a:ext cx="3524036" cy="182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C9133F-B197-BB47-A901-2A9ADA89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34" y="1703340"/>
            <a:ext cx="30734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624405-F698-7648-B316-27DDCC952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63" y="1703340"/>
            <a:ext cx="2050869" cy="1828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133A27-93FD-9E4F-9380-CF3711205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482" y="4255278"/>
            <a:ext cx="2725913" cy="16530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ECD420-C595-5549-B7F1-17C00D359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738" y="1703340"/>
            <a:ext cx="3735390" cy="18277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4F8B5-6D05-6242-AD7A-3AD57C2F5C09}"/>
              </a:ext>
            </a:extLst>
          </p:cNvPr>
          <p:cNvSpPr/>
          <p:nvPr/>
        </p:nvSpPr>
        <p:spPr>
          <a:xfrm>
            <a:off x="680218" y="6311916"/>
            <a:ext cx="78272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https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audio-video.gnu.org</a:t>
            </a:r>
            <a:r>
              <a:rPr lang="ko-KR" altLang="en-US" sz="1100" dirty="0"/>
              <a:t>/</a:t>
            </a:r>
            <a:r>
              <a:rPr lang="ko-KR" altLang="en-US" sz="1100" dirty="0" err="1"/>
              <a:t>video</a:t>
            </a:r>
            <a:r>
              <a:rPr lang="ko-KR" altLang="en-US" sz="1100" dirty="0"/>
              <a:t>/2017-02-08--</a:t>
            </a:r>
            <a:r>
              <a:rPr lang="ko-KR" altLang="en-US" sz="1100" dirty="0" err="1"/>
              <a:t>rms</a:t>
            </a:r>
            <a:r>
              <a:rPr lang="ko-KR" altLang="en-US" sz="1100" dirty="0"/>
              <a:t>--</a:t>
            </a:r>
            <a:r>
              <a:rPr lang="ko-KR" altLang="en-US" sz="1100" dirty="0" err="1"/>
              <a:t>le-logiciel-libre</a:t>
            </a:r>
            <a:r>
              <a:rPr lang="ko-KR" altLang="en-US" sz="1100" dirty="0"/>
              <a:t>,-</a:t>
            </a:r>
            <a:r>
              <a:rPr lang="ko-KR" altLang="en-US" sz="1100" dirty="0" err="1"/>
              <a:t>la-conception-libre-du-materiel</a:t>
            </a:r>
            <a:r>
              <a:rPr lang="ko-KR" altLang="en-US" sz="1100" dirty="0"/>
              <a:t>--</a:t>
            </a:r>
            <a:r>
              <a:rPr lang="ko-KR" altLang="en-US" sz="1100" dirty="0" err="1"/>
              <a:t>rennes-france</a:t>
            </a:r>
            <a:r>
              <a:rPr lang="ko-KR" altLang="en-US" sz="1100" dirty="0"/>
              <a:t>--1.webm</a:t>
            </a:r>
          </a:p>
        </p:txBody>
      </p:sp>
    </p:spTree>
    <p:extLst>
      <p:ext uri="{BB962C8B-B14F-4D97-AF65-F5344CB8AC3E}">
        <p14:creationId xmlns:p14="http://schemas.microsoft.com/office/powerpoint/2010/main" val="392325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578864" y="634722"/>
            <a:ext cx="454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간단한 해결해야 할 문제를 정의해보세요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자신만의 규칙을 만들어 보세요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73027B-212D-C744-857D-B335A4F899C7}"/>
              </a:ext>
            </a:extLst>
          </p:cNvPr>
          <p:cNvSpPr/>
          <p:nvPr/>
        </p:nvSpPr>
        <p:spPr>
          <a:xfrm>
            <a:off x="1578864" y="1859280"/>
            <a:ext cx="9409978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332C3-7CE2-3343-AF17-A9FF4E9D647E}"/>
              </a:ext>
            </a:extLst>
          </p:cNvPr>
          <p:cNvSpPr txBox="1"/>
          <p:nvPr/>
        </p:nvSpPr>
        <p:spPr>
          <a:xfrm>
            <a:off x="2919984" y="31333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CF44D-AF67-F04B-8288-E288C02C2908}"/>
              </a:ext>
            </a:extLst>
          </p:cNvPr>
          <p:cNvSpPr txBox="1"/>
          <p:nvPr/>
        </p:nvSpPr>
        <p:spPr>
          <a:xfrm>
            <a:off x="1773936" y="193852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00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FB2EEA-4D0E-8348-8C15-560DFBE64F73}"/>
              </a:ext>
            </a:extLst>
          </p:cNvPr>
          <p:cNvSpPr/>
          <p:nvPr/>
        </p:nvSpPr>
        <p:spPr>
          <a:xfrm>
            <a:off x="1578864" y="2799326"/>
            <a:ext cx="9409978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373A8-5B29-D244-89BB-884506E0F0B7}"/>
              </a:ext>
            </a:extLst>
          </p:cNvPr>
          <p:cNvSpPr txBox="1"/>
          <p:nvPr/>
        </p:nvSpPr>
        <p:spPr>
          <a:xfrm>
            <a:off x="1773936" y="287857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4FE0C-5423-334C-B6F3-0802103986C3}"/>
              </a:ext>
            </a:extLst>
          </p:cNvPr>
          <p:cNvSpPr/>
          <p:nvPr/>
        </p:nvSpPr>
        <p:spPr>
          <a:xfrm>
            <a:off x="1578864" y="3692914"/>
            <a:ext cx="9409978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7C354-92C7-4049-A75E-23CB46996D91}"/>
              </a:ext>
            </a:extLst>
          </p:cNvPr>
          <p:cNvSpPr txBox="1"/>
          <p:nvPr/>
        </p:nvSpPr>
        <p:spPr>
          <a:xfrm>
            <a:off x="1773936" y="388315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01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5C034-1D5D-F041-B51C-061AAB13FD4E}"/>
              </a:ext>
            </a:extLst>
          </p:cNvPr>
          <p:cNvSpPr/>
          <p:nvPr/>
        </p:nvSpPr>
        <p:spPr>
          <a:xfrm>
            <a:off x="1578864" y="4741426"/>
            <a:ext cx="9409978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9052A8-0FDB-4247-89A9-D6321BCD1792}"/>
              </a:ext>
            </a:extLst>
          </p:cNvPr>
          <p:cNvSpPr txBox="1"/>
          <p:nvPr/>
        </p:nvSpPr>
        <p:spPr>
          <a:xfrm>
            <a:off x="1773936" y="49316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7F69A-6D52-5A4B-BD6A-B4F018E2762A}"/>
              </a:ext>
            </a:extLst>
          </p:cNvPr>
          <p:cNvSpPr txBox="1"/>
          <p:nvPr/>
        </p:nvSpPr>
        <p:spPr>
          <a:xfrm>
            <a:off x="336430" y="13802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동작규칙표</a:t>
            </a:r>
            <a:r>
              <a:rPr kumimoji="1" lang="ko-KR" altLang="en-US" dirty="0"/>
              <a:t> 만들기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89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419678" y="913940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추상화 계층구조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서로가 부품이 되다</a:t>
            </a:r>
            <a:endParaRPr kumimoji="1"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C0A1DF-DDB2-F44A-A848-85D050F40DF5}"/>
              </a:ext>
            </a:extLst>
          </p:cNvPr>
          <p:cNvSpPr/>
          <p:nvPr/>
        </p:nvSpPr>
        <p:spPr>
          <a:xfrm>
            <a:off x="1530096" y="1644658"/>
            <a:ext cx="2840736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D46DC8-F724-8D48-9BA1-A6B55A698267}"/>
              </a:ext>
            </a:extLst>
          </p:cNvPr>
          <p:cNvSpPr/>
          <p:nvPr/>
        </p:nvSpPr>
        <p:spPr>
          <a:xfrm>
            <a:off x="1530096" y="2552962"/>
            <a:ext cx="3358896" cy="749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3FAEAB-8890-C341-B0C3-C7C90016D97D}"/>
              </a:ext>
            </a:extLst>
          </p:cNvPr>
          <p:cNvSpPr/>
          <p:nvPr/>
        </p:nvSpPr>
        <p:spPr>
          <a:xfrm>
            <a:off x="1530096" y="3461266"/>
            <a:ext cx="5053584" cy="1385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7CFE94-1AF6-8140-8023-33631508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994" y="728130"/>
            <a:ext cx="3652248" cy="4399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F5BE6-5C28-A348-A081-A31A50DAD6CD}"/>
              </a:ext>
            </a:extLst>
          </p:cNvPr>
          <p:cNvSpPr txBox="1"/>
          <p:nvPr/>
        </p:nvSpPr>
        <p:spPr>
          <a:xfrm>
            <a:off x="336430" y="138023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프로그램밍언어</a:t>
            </a:r>
            <a:r>
              <a:rPr kumimoji="1" lang="ko-KR" altLang="en-US" dirty="0"/>
              <a:t>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B195B-0E9C-8949-BE1B-5D401A110232}"/>
              </a:ext>
            </a:extLst>
          </p:cNvPr>
          <p:cNvSpPr txBox="1"/>
          <p:nvPr/>
        </p:nvSpPr>
        <p:spPr>
          <a:xfrm>
            <a:off x="1623802" y="26853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자연어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F281C-74E1-194A-B0F4-C8ACBA060B73}"/>
              </a:ext>
            </a:extLst>
          </p:cNvPr>
          <p:cNvSpPr txBox="1"/>
          <p:nvPr/>
        </p:nvSpPr>
        <p:spPr>
          <a:xfrm>
            <a:off x="1623802" y="36641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기계여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16F01B-FD29-3744-8EBD-24EB56B0D524}"/>
              </a:ext>
            </a:extLst>
          </p:cNvPr>
          <p:cNvSpPr/>
          <p:nvPr/>
        </p:nvSpPr>
        <p:spPr>
          <a:xfrm>
            <a:off x="6276886" y="5286098"/>
            <a:ext cx="5538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www.tate.org.uk</a:t>
            </a:r>
            <a:r>
              <a:rPr lang="ko-KR" altLang="en-US" dirty="0"/>
              <a:t>/</a:t>
            </a:r>
            <a:r>
              <a:rPr lang="ko-KR" altLang="en-US" dirty="0" err="1"/>
              <a:t>art</a:t>
            </a:r>
            <a:r>
              <a:rPr lang="ko-KR" altLang="en-US" dirty="0"/>
              <a:t>/</a:t>
            </a:r>
            <a:r>
              <a:rPr lang="ko-KR" altLang="en-US" dirty="0" err="1"/>
              <a:t>art-terms</a:t>
            </a:r>
            <a:r>
              <a:rPr lang="ko-KR" altLang="en-US" dirty="0"/>
              <a:t>/</a:t>
            </a:r>
            <a:r>
              <a:rPr lang="ko-KR" altLang="en-US" dirty="0" err="1"/>
              <a:t>a</a:t>
            </a:r>
            <a:r>
              <a:rPr lang="ko-KR" altLang="en-US" dirty="0"/>
              <a:t>/</a:t>
            </a:r>
            <a:r>
              <a:rPr lang="ko-KR" altLang="en-US" dirty="0" err="1"/>
              <a:t>abstract-art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4F57A-83A5-B349-9101-F46DFD7ABEA9}"/>
              </a:ext>
            </a:extLst>
          </p:cNvPr>
          <p:cNvSpPr txBox="1"/>
          <p:nvPr/>
        </p:nvSpPr>
        <p:spPr>
          <a:xfrm>
            <a:off x="1623802" y="18558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소스코드</a:t>
            </a:r>
          </a:p>
        </p:txBody>
      </p:sp>
    </p:spTree>
    <p:extLst>
      <p:ext uri="{BB962C8B-B14F-4D97-AF65-F5344CB8AC3E}">
        <p14:creationId xmlns:p14="http://schemas.microsoft.com/office/powerpoint/2010/main" val="240929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255776" y="95707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기계와 우리의 대화</a:t>
            </a:r>
            <a:endParaRPr kumimoji="1"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4208B-3083-AB44-A391-A7585C1D319A}"/>
              </a:ext>
            </a:extLst>
          </p:cNvPr>
          <p:cNvSpPr txBox="1"/>
          <p:nvPr/>
        </p:nvSpPr>
        <p:spPr>
          <a:xfrm>
            <a:off x="2139022" y="1685036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프로그래밍 언어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컴파일러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F73AAE-FF07-AA46-854C-80B07564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9" y="2150961"/>
            <a:ext cx="3735390" cy="18277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B7E0AC-BB7C-1E46-A961-F1BBE84B472F}"/>
              </a:ext>
            </a:extLst>
          </p:cNvPr>
          <p:cNvSpPr/>
          <p:nvPr/>
        </p:nvSpPr>
        <p:spPr>
          <a:xfrm>
            <a:off x="6885867" y="1141738"/>
            <a:ext cx="2541162" cy="4943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256262-EE47-4B4C-A86E-2AE8E14490E4}"/>
              </a:ext>
            </a:extLst>
          </p:cNvPr>
          <p:cNvSpPr txBox="1"/>
          <p:nvPr/>
        </p:nvSpPr>
        <p:spPr>
          <a:xfrm>
            <a:off x="7119257" y="1326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소스코드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289CDC-B6C0-624A-9359-0F48FE7BF9E5}"/>
              </a:ext>
            </a:extLst>
          </p:cNvPr>
          <p:cNvSpPr/>
          <p:nvPr/>
        </p:nvSpPr>
        <p:spPr>
          <a:xfrm>
            <a:off x="9527764" y="1141738"/>
            <a:ext cx="2541162" cy="4943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73D89-CCA0-DD4F-809E-BBC9D1979F7F}"/>
              </a:ext>
            </a:extLst>
          </p:cNvPr>
          <p:cNvSpPr txBox="1"/>
          <p:nvPr/>
        </p:nvSpPr>
        <p:spPr>
          <a:xfrm>
            <a:off x="9761154" y="13264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376856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0A623-EBEF-324B-8AF1-F4A2C7910722}"/>
              </a:ext>
            </a:extLst>
          </p:cNvPr>
          <p:cNvSpPr txBox="1"/>
          <p:nvPr/>
        </p:nvSpPr>
        <p:spPr>
          <a:xfrm>
            <a:off x="1255776" y="957072"/>
            <a:ext cx="39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식사하는 철학자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자원관리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체계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B0749-265A-E242-B330-8DEBF7EF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99" y="1994349"/>
            <a:ext cx="4308339" cy="26126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32F7AC-3E1C-9346-885F-10C44716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274" y="1326404"/>
            <a:ext cx="4222405" cy="44253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8004BE-8C69-1745-B321-D3FBF2A93D42}"/>
              </a:ext>
            </a:extLst>
          </p:cNvPr>
          <p:cNvSpPr/>
          <p:nvPr/>
        </p:nvSpPr>
        <p:spPr>
          <a:xfrm>
            <a:off x="5731238" y="614270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ko.wikipedia.org</a:t>
            </a:r>
            <a:r>
              <a:rPr lang="ko-KR" altLang="en-US" sz="1000" dirty="0"/>
              <a:t>/</a:t>
            </a:r>
            <a:r>
              <a:rPr lang="ko-KR" altLang="en-US" sz="1000" dirty="0" err="1"/>
              <a:t>wiki</a:t>
            </a:r>
            <a:r>
              <a:rPr lang="ko-KR" altLang="en-US" sz="1000" dirty="0"/>
              <a:t>/%EC%8B%9D%EC%82%AC%ED%95%98%EB%8A%94_%EC%B2%A0%ED%95%99%EC%9E%90%EB%93%A4_%EB%AC%B8%EC%A0%9C#/</a:t>
            </a:r>
            <a:r>
              <a:rPr lang="ko-KR" altLang="en-US" sz="1000" dirty="0" err="1"/>
              <a:t>media</a:t>
            </a:r>
            <a:r>
              <a:rPr lang="ko-KR" altLang="en-US" sz="1000" dirty="0"/>
              <a:t>/</a:t>
            </a:r>
            <a:r>
              <a:rPr lang="ko-KR" altLang="en-US" sz="1000" dirty="0" err="1"/>
              <a:t>File:An_illustration_of_the_dining_philosophers_problem.png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14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479</Words>
  <Application>Microsoft Macintosh PowerPoint</Application>
  <PresentationFormat>와이드스크린</PresentationFormat>
  <Paragraphs>71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DURU KANG</dc:creator>
  <cp:lastModifiedBy>DURU KANG</cp:lastModifiedBy>
  <cp:revision>66</cp:revision>
  <dcterms:created xsi:type="dcterms:W3CDTF">2018-09-13T11:27:35Z</dcterms:created>
  <dcterms:modified xsi:type="dcterms:W3CDTF">2018-09-15T04:44:31Z</dcterms:modified>
</cp:coreProperties>
</file>